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88" autoAdjust="0"/>
    <p:restoredTop sz="85171" autoAdjust="0"/>
  </p:normalViewPr>
  <p:slideViewPr>
    <p:cSldViewPr snapToGrid="0">
      <p:cViewPr varScale="1">
        <p:scale>
          <a:sx n="73" d="100"/>
          <a:sy n="73" d="100"/>
        </p:scale>
        <p:origin x="905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gif>
</file>

<file path=ppt/media/image2.jpe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DC5E3-699B-43E0-BF2E-49B5464C962B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6F2810-E02D-4007-AE24-B78F790AE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38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F2810-E02D-4007-AE24-B78F790AE2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07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Want to model GW faster and with high accuracy.</a:t>
            </a:r>
          </a:p>
          <a:p>
            <a:r>
              <a:rPr lang="en-US" dirty="0"/>
              <a:t>Important/relevant with new projects like LISA.</a:t>
            </a:r>
          </a:p>
          <a:p>
            <a:r>
              <a:rPr lang="en-US" dirty="0"/>
              <a:t>Difficult challenge to employ methods that improve accuracy but are stable.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F2810-E02D-4007-AE24-B78F790AE29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922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codebase that runs binary merger simulations.</a:t>
            </a:r>
          </a:p>
          <a:p>
            <a:r>
              <a:rPr lang="en-US" dirty="0"/>
              <a:t>WAMR saves on computational time.</a:t>
            </a:r>
          </a:p>
          <a:p>
            <a:r>
              <a:rPr lang="en-US" dirty="0"/>
              <a:t>When we find the stable schemes, we will implement them into </a:t>
            </a:r>
            <a:r>
              <a:rPr lang="en-US" dirty="0" err="1"/>
              <a:t>Dendro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F2810-E02D-4007-AE24-B78F790AE29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59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CFD comes with additional difficulties that we are addressing (matrix inversion, harder to find stability).</a:t>
            </a:r>
          </a:p>
          <a:p>
            <a:r>
              <a:rPr lang="en-US" dirty="0"/>
              <a:t>There are fast methods to invert banded matrices.</a:t>
            </a:r>
          </a:p>
          <a:p>
            <a:r>
              <a:rPr lang="en-US" dirty="0"/>
              <a:t>The improvement from using less points is worth introducing the additional complications.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F2810-E02D-4007-AE24-B78F790AE29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587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Brady and Livescu did this for 1st derivatives, our goal is to do this for 2nd derivatives.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F2810-E02D-4007-AE24-B78F790AE29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799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Kim approach – interpolation function to almost treat boundaries as centered stencils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F2810-E02D-4007-AE24-B78F790AE29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68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6F2810-E02D-4007-AE24-B78F790AE29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16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2A286-056C-5CE1-5A56-797AEF2C1A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23069F-F83F-A13B-B767-51A7EA02D3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9A751-E046-13CE-9155-8D3872C6B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D1F33-2D5C-F899-CA2E-A2C6978EF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A5869-6105-1325-C49C-38490068A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121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2B105-22C2-68A1-92DB-89B3A126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B0511F-331A-82C3-24F4-AFB3CB1729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69104-58C7-BAF6-EE6B-6EDE5D0AC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67625-AE3E-9EE1-945D-D3C026808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152DE-5B14-A3BD-EC25-FD4255354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076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4C791D-2957-E174-8800-8AA9A7F15F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A06599-22AC-3AD4-D530-FE39CDD78E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8358D-3243-D3BF-A735-C2031174A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CD442-93E6-1EC0-E6C3-5266B66F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06909-8B3B-A634-56F0-82B165098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236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BCBEC-7767-DEC2-1C12-99F05A02D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DD60A-4021-0A4A-F07A-3C4647742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50CA6-666E-A828-CA31-F958A821F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53B80-2C4D-A23E-35AA-70B99A78D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8A34F-3728-CD9F-372A-3A32F37B1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220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D7EEA-443A-51C1-EE6A-0C79D1B8D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B3C67-B1F3-B2CE-7EE2-3CD7100A67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F5FB2-1163-92C9-6EAE-49D38297E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CE1A60-6293-24D7-11EA-BD8FA1136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692EE-E7AE-BDCA-5F5F-A51EEA2B9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43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22CE6-7AC5-756B-65E9-976354E86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944F3-58C0-0223-F3C4-1C9C77497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7E9568-A388-3195-DDF5-9CFAC1C6EE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F7C1B0-30F6-4C80-B9F9-1B5B2CE65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8894A-B721-033D-FA25-6B162FBFE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BA237-8BF0-42B3-16CE-8F5004F9B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97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B2BD9-DDB0-1B0B-ACB9-52C2A80AB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B87EF3-3E07-A8F9-6402-5DFB3580F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9CED3-65E2-A1ED-B270-A31097D99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1ECD54-4D83-F053-81DB-582073BFCC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4FFA2F-3BFA-A81E-1A4D-BFA8C12402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DABB35-2239-AA36-9FBC-B29F56A42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2CA42-48A5-41BF-FB50-8D527AEC5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502452-0EF8-4276-1251-237602066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66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638E7-ED74-1EAD-94CD-A0A6255CB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AD84E1-B77C-5452-8824-3A772B46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E4D1E8-6316-115B-3550-5B10BB35B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D27CF-06C3-E5D3-38DC-74EB6F9DB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424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556938-8636-21F5-98C3-BE802E391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143DED-0DF0-7F75-61CE-7E906BA98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D503AF-0D33-1D59-2EC5-4E827C690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19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75ADB-7526-2904-1B2B-D750B5E59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DBADC-0173-3964-64B5-EAD2B9D12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6D4D6F-B781-0D7F-1A3E-FE55D28EC0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CD9D28-D4A0-734E-6BB2-7BD404396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13DB3C-9897-6698-E1A0-4EDE2C84E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B8B604-D890-E7D4-1E6B-5411B6E69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65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CE5BE-44C5-E4A0-3A90-E2E705823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7351DB-628C-CB90-5E17-50BDBAE10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BDF416-1B21-FE38-57F2-1C484C9C8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B23857-5B6E-813A-1DBF-E0EFC1A62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0F767-DC44-4C84-FBA8-F8926F5F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C328F-FD6A-407B-60EE-213F1CE16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20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90502C-6A5A-7953-EB34-DEC810ABB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DF445-4503-60AF-EE0E-C6F16D66A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A028D-1E93-D52F-8273-27CC4C85FA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CD3226-F81E-4AD9-939C-8140AA0BDEC3}" type="datetimeFigureOut">
              <a:rPr lang="en-US" smtClean="0"/>
              <a:t>10/07/2024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CFE6F-3834-71D5-682C-26414182B2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43D33B-1D1E-E1E8-A774-70BC1500F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898E53-AF3C-4716-AAE8-9FAD053E0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60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5000"/>
                <a:lumOff val="85000"/>
              </a:schemeClr>
            </a:gs>
            <a:gs pos="52000">
              <a:schemeClr val="accent1">
                <a:alpha val="74000"/>
                <a:lumMod val="38000"/>
                <a:lumOff val="62000"/>
              </a:schemeClr>
            </a:gs>
            <a:gs pos="83000">
              <a:schemeClr val="accent1">
                <a:alpha val="67000"/>
                <a:lumMod val="38000"/>
                <a:lumOff val="62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16F33-B96E-770C-392C-9AEC3C3E58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Analyzing the Stability of Compact Finite Difference Schemes for Use in Binary Black Hole Simulations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067075-0400-D8C2-AFB8-D10F5E5602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Nathanael Garey</a:t>
            </a:r>
            <a:r>
              <a:rPr lang="en-US" baseline="30000" dirty="0"/>
              <a:t>1</a:t>
            </a:r>
            <a:r>
              <a:rPr lang="en-US" dirty="0"/>
              <a:t>, Eric Hirschmann</a:t>
            </a:r>
            <a:r>
              <a:rPr lang="en-US" baseline="30000" dirty="0"/>
              <a:t>1</a:t>
            </a:r>
            <a:r>
              <a:rPr lang="en-US" dirty="0"/>
              <a:t>, David Neilsen</a:t>
            </a:r>
            <a:r>
              <a:rPr lang="en-US" baseline="30000" dirty="0"/>
              <a:t>1</a:t>
            </a:r>
            <a:r>
              <a:rPr lang="en-US" dirty="0"/>
              <a:t>, James Bleazard</a:t>
            </a:r>
            <a:r>
              <a:rPr lang="en-US" baseline="30000" dirty="0"/>
              <a:t>1</a:t>
            </a:r>
            <a:r>
              <a:rPr lang="en-US" dirty="0"/>
              <a:t>, Luke Papenfuss</a:t>
            </a:r>
            <a:r>
              <a:rPr lang="en-US" baseline="30000" dirty="0"/>
              <a:t>1</a:t>
            </a:r>
            <a:r>
              <a:rPr lang="en-US" dirty="0"/>
              <a:t>, Andrew Carroll</a:t>
            </a:r>
            <a:r>
              <a:rPr lang="en-US" baseline="30000" dirty="0"/>
              <a:t>1</a:t>
            </a:r>
          </a:p>
          <a:p>
            <a:endParaRPr lang="en-US" dirty="0"/>
          </a:p>
          <a:p>
            <a:r>
              <a:rPr lang="en-US" baseline="30000" dirty="0"/>
              <a:t>1</a:t>
            </a:r>
            <a:r>
              <a:rPr lang="en-US" dirty="0"/>
              <a:t>Brigham Young University, Provo, UT 84602</a:t>
            </a:r>
          </a:p>
        </p:txBody>
      </p:sp>
      <p:pic>
        <p:nvPicPr>
          <p:cNvPr id="1026" name="Picture 2" descr="BYU Brigham Young University Logo PNG Vector (EPS) Free Download">
            <a:extLst>
              <a:ext uri="{FF2B5EF4-FFF2-40B4-BE49-F238E27FC236}">
                <a16:creationId xmlns:a16="http://schemas.microsoft.com/office/drawing/2014/main" id="{348F8D7D-6CD7-9AF1-E3E8-D438F7CDD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4840" y="5461000"/>
            <a:ext cx="1336040" cy="1336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6377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5000"/>
                <a:lumOff val="85000"/>
              </a:schemeClr>
            </a:gs>
            <a:gs pos="52000">
              <a:schemeClr val="accent1">
                <a:alpha val="74000"/>
                <a:lumMod val="38000"/>
                <a:lumOff val="62000"/>
              </a:schemeClr>
            </a:gs>
            <a:gs pos="83000">
              <a:schemeClr val="accent1">
                <a:alpha val="67000"/>
                <a:lumMod val="38000"/>
                <a:lumOff val="62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B25F17-93FD-BF8F-D7AC-E015FA1FC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90724" y="317795"/>
            <a:ext cx="8010551" cy="622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815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5000"/>
                <a:lumOff val="85000"/>
              </a:schemeClr>
            </a:gs>
            <a:gs pos="52000">
              <a:schemeClr val="accent1">
                <a:alpha val="74000"/>
                <a:lumMod val="38000"/>
                <a:lumOff val="62000"/>
              </a:schemeClr>
            </a:gs>
            <a:gs pos="83000">
              <a:schemeClr val="accent1">
                <a:alpha val="67000"/>
                <a:lumMod val="38000"/>
                <a:lumOff val="62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25C12-DFC0-5D68-29DB-EBD6AA047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D641C-1A03-4379-D640-6CD228A2F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 optimization algorithm to find parameters for stable 2nd derivative operators</a:t>
            </a:r>
          </a:p>
          <a:p>
            <a:r>
              <a:rPr lang="en-US" dirty="0"/>
              <a:t>Boundary interpolation methods to improve accuracy on boundary points</a:t>
            </a:r>
          </a:p>
          <a:p>
            <a:r>
              <a:rPr lang="en-US" dirty="0"/>
              <a:t>Analytic work to show schemes that are stable</a:t>
            </a:r>
          </a:p>
        </p:txBody>
      </p:sp>
    </p:spTree>
    <p:extLst>
      <p:ext uri="{BB962C8B-B14F-4D97-AF65-F5344CB8AC3E}">
        <p14:creationId xmlns:p14="http://schemas.microsoft.com/office/powerpoint/2010/main" val="2602632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5000"/>
                <a:lumOff val="85000"/>
              </a:schemeClr>
            </a:gs>
            <a:gs pos="52000">
              <a:schemeClr val="accent1">
                <a:alpha val="74000"/>
                <a:lumMod val="38000"/>
                <a:lumOff val="62000"/>
              </a:schemeClr>
            </a:gs>
            <a:gs pos="83000">
              <a:schemeClr val="accent1">
                <a:alpha val="67000"/>
                <a:lumMod val="38000"/>
                <a:lumOff val="62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0FCCC-78D9-B953-8269-E4880BAA1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Purpose/Goals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1A42E-F471-B551-5CCF-0AD106278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 and accurate black hole mergers are needed</a:t>
            </a:r>
          </a:p>
          <a:p>
            <a:r>
              <a:rPr lang="en-US" dirty="0"/>
              <a:t>Additional factors (high mass ratio, spin, eccentricity) increase computational costs</a:t>
            </a:r>
          </a:p>
          <a:p>
            <a:r>
              <a:rPr lang="en-US" dirty="0"/>
              <a:t>Most current methods to improve accuracy/speed are not stable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A7693F1-4E9E-65BF-2BD7-3E791EC60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652" y="3913125"/>
            <a:ext cx="4202636" cy="2362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0D8AA5-2999-EE8F-FCAE-08B0E2AD2B54}"/>
              </a:ext>
            </a:extLst>
          </p:cNvPr>
          <p:cNvSpPr txBox="1"/>
          <p:nvPr/>
        </p:nvSpPr>
        <p:spPr>
          <a:xfrm>
            <a:off x="7060675" y="6375063"/>
            <a:ext cx="46485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/>
              <a:t>https://commons.wikimedia.org/wiki/File:Gravitational_waves_detected_100_years_after_Einstein%E2%80%99s_prediction_%28noaoann16005a%29.jpg</a:t>
            </a:r>
          </a:p>
        </p:txBody>
      </p:sp>
      <p:pic>
        <p:nvPicPr>
          <p:cNvPr id="8" name="Picture 7" descr="A grid with dots and lights&#10;&#10;Description automatically generated with medium confidence">
            <a:extLst>
              <a:ext uri="{FF2B5EF4-FFF2-40B4-BE49-F238E27FC236}">
                <a16:creationId xmlns:a16="http://schemas.microsoft.com/office/drawing/2014/main" id="{F1A86E27-85A9-D58B-8BAC-6151DB6C4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923" y="3769279"/>
            <a:ext cx="3869701" cy="300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633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5000"/>
                <a:lumOff val="85000"/>
              </a:schemeClr>
            </a:gs>
            <a:gs pos="52000">
              <a:schemeClr val="accent1">
                <a:alpha val="74000"/>
                <a:lumMod val="38000"/>
                <a:lumOff val="62000"/>
              </a:schemeClr>
            </a:gs>
            <a:gs pos="83000">
              <a:schemeClr val="accent1">
                <a:alpha val="67000"/>
                <a:lumMod val="38000"/>
                <a:lumOff val="62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04A45-DFDB-05A6-ABC6-B097958AD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Dendro-GR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D3210-DEE2-B3A3-48E2-A917DADBB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Binary black hole simulations with Wave Adaptive Mesh Refinement (WAMR)</a:t>
            </a:r>
          </a:p>
          <a:p>
            <a:r>
              <a:rPr lang="en-US" dirty="0"/>
              <a:t>Less refinement needed in the grid where information hasn’t propagated</a:t>
            </a:r>
          </a:p>
          <a:p>
            <a:r>
              <a:rPr lang="en-US" dirty="0"/>
              <a:t>Plan to implement stable 2</a:t>
            </a:r>
            <a:r>
              <a:rPr lang="en-US" baseline="30000" dirty="0"/>
              <a:t>nd</a:t>
            </a:r>
            <a:r>
              <a:rPr lang="en-US" dirty="0"/>
              <a:t> derivative compact schemes once they are found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91A245-2A0E-CB82-B837-E57900072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173" y="4194794"/>
            <a:ext cx="7065682" cy="22980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882AA4-DC96-5DE2-B3D7-29B7096B567B}"/>
              </a:ext>
            </a:extLst>
          </p:cNvPr>
          <p:cNvSpPr txBox="1"/>
          <p:nvPr/>
        </p:nvSpPr>
        <p:spPr>
          <a:xfrm>
            <a:off x="5089290" y="6502938"/>
            <a:ext cx="595881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000" i="0" dirty="0">
                <a:solidFill>
                  <a:srgbClr val="000000"/>
                </a:solidFill>
                <a:effectLst/>
                <a:latin typeface="Lucida Grande"/>
              </a:rPr>
              <a:t>Massively Parallel Simulations of Binary Black Hole Intermediate-Mass-Ratio </a:t>
            </a:r>
            <a:r>
              <a:rPr lang="en-US" sz="1000" i="0" dirty="0" err="1">
                <a:solidFill>
                  <a:srgbClr val="000000"/>
                </a:solidFill>
                <a:effectLst/>
                <a:latin typeface="Lucida Grande"/>
              </a:rPr>
              <a:t>Inspirals</a:t>
            </a:r>
            <a:r>
              <a:rPr lang="en-US" sz="1000" i="0" dirty="0">
                <a:solidFill>
                  <a:srgbClr val="000000"/>
                </a:solidFill>
                <a:effectLst/>
                <a:latin typeface="Lucida Grande"/>
              </a:rPr>
              <a:t> (Fernando et al.)</a:t>
            </a:r>
          </a:p>
        </p:txBody>
      </p:sp>
    </p:spTree>
    <p:extLst>
      <p:ext uri="{BB962C8B-B14F-4D97-AF65-F5344CB8AC3E}">
        <p14:creationId xmlns:p14="http://schemas.microsoft.com/office/powerpoint/2010/main" val="2289998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5000"/>
                <a:lumOff val="85000"/>
              </a:schemeClr>
            </a:gs>
            <a:gs pos="52000">
              <a:schemeClr val="accent1">
                <a:alpha val="74000"/>
                <a:lumMod val="38000"/>
                <a:lumOff val="62000"/>
              </a:schemeClr>
            </a:gs>
            <a:gs pos="83000">
              <a:schemeClr val="accent1">
                <a:alpha val="67000"/>
                <a:lumMod val="38000"/>
                <a:lumOff val="62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B27DA-5DAC-46D8-C144-EF574F5E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Explicit vs. Compact Schemes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3B98D-6FAF-3B19-FF64-EE3EF07B2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Compact Finite Difference (CFD) schemes can achieve higher accuracy with less points.</a:t>
            </a:r>
          </a:p>
          <a:p>
            <a:r>
              <a:rPr lang="en-US" dirty="0"/>
              <a:t>The matrix inversion is an additional computational cost.</a:t>
            </a:r>
          </a:p>
          <a:p>
            <a:r>
              <a:rPr lang="en-US" dirty="0"/>
              <a:t>It is more difficult to find stable compact schemes.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115B6D-3838-AE76-900E-1D662053B10E}"/>
              </a:ext>
            </a:extLst>
          </p:cNvPr>
          <p:cNvSpPr txBox="1"/>
          <p:nvPr/>
        </p:nvSpPr>
        <p:spPr>
          <a:xfrm>
            <a:off x="1892410" y="4434063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Explicit Scheme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F4CF63-E098-D6C8-2649-66C3A9444B51}"/>
              </a:ext>
            </a:extLst>
          </p:cNvPr>
          <p:cNvSpPr txBox="1"/>
          <p:nvPr/>
        </p:nvSpPr>
        <p:spPr>
          <a:xfrm>
            <a:off x="7711296" y="4434063"/>
            <a:ext cx="21820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Compact Scheme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9A07BF-089F-E299-8AB7-7E07F591B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985" y="4954675"/>
            <a:ext cx="2877229" cy="6274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FA8432-E183-5BEF-07E0-29E3E67891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658" y="4898114"/>
            <a:ext cx="5057283" cy="74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925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5000"/>
                <a:lumOff val="85000"/>
              </a:schemeClr>
            </a:gs>
            <a:gs pos="52000">
              <a:schemeClr val="accent1">
                <a:alpha val="74000"/>
                <a:lumMod val="38000"/>
                <a:lumOff val="62000"/>
              </a:schemeClr>
            </a:gs>
            <a:gs pos="83000">
              <a:schemeClr val="accent1">
                <a:alpha val="67000"/>
                <a:lumMod val="38000"/>
                <a:lumOff val="62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710BD-447D-6056-94FF-D4B3B890B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Stability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9FA28-E857-8130-2DCA-B3E080E7F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with a CFD with Dirichlet boundary conditions</a:t>
            </a:r>
          </a:p>
          <a:p>
            <a:r>
              <a:rPr lang="en-US" dirty="0"/>
              <a:t>Add free parameters that can vary from their “original” value</a:t>
            </a:r>
          </a:p>
          <a:p>
            <a:r>
              <a:rPr lang="en-US" dirty="0"/>
              <a:t>Run many tests with different free parameters and eliminate options that become unstable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FE3902-3F65-E6A2-5DB8-46EEDA3F9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270" y="3944171"/>
            <a:ext cx="8837459" cy="267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50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5000"/>
                <a:lumOff val="85000"/>
              </a:schemeClr>
            </a:gs>
            <a:gs pos="52000">
              <a:schemeClr val="accent1">
                <a:alpha val="74000"/>
                <a:lumMod val="38000"/>
                <a:lumOff val="62000"/>
              </a:schemeClr>
            </a:gs>
            <a:gs pos="83000">
              <a:schemeClr val="accent1">
                <a:alpha val="67000"/>
                <a:lumMod val="38000"/>
                <a:lumOff val="62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FD9A1-7A96-09A5-9B08-403EC5E6A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B4834-26F2-7882-A8EC-337C431A0F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Boundary points have worse accuracy than interiors</a:t>
            </a:r>
          </a:p>
          <a:p>
            <a:r>
              <a:rPr lang="en-US" dirty="0"/>
              <a:t>Centered vs. shifted stencils – less points to approximate the function’s derivative</a:t>
            </a:r>
          </a:p>
          <a:p>
            <a:r>
              <a:rPr lang="en-US" dirty="0"/>
              <a:t>Interpolation function allows boundary points to use information from “points” outside the scheme, acting like a centered stencil</a:t>
            </a:r>
          </a:p>
        </p:txBody>
      </p:sp>
    </p:spTree>
    <p:extLst>
      <p:ext uri="{BB962C8B-B14F-4D97-AF65-F5344CB8AC3E}">
        <p14:creationId xmlns:p14="http://schemas.microsoft.com/office/powerpoint/2010/main" val="2258074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5000"/>
                <a:lumOff val="85000"/>
              </a:schemeClr>
            </a:gs>
            <a:gs pos="52000">
              <a:schemeClr val="accent1">
                <a:alpha val="74000"/>
                <a:lumMod val="38000"/>
                <a:lumOff val="62000"/>
              </a:schemeClr>
            </a:gs>
            <a:gs pos="83000">
              <a:schemeClr val="accent1">
                <a:alpha val="67000"/>
                <a:lumMod val="38000"/>
                <a:lumOff val="62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D5F51-B4CF-627D-902D-0DD21D831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Approach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26BAD-D946-F53F-5D26-D5F8A831DE7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We can perform a Fourier analysis on our PDE</a:t>
                </a:r>
              </a:p>
              <a:p>
                <a:r>
                  <a:rPr lang="en-US" dirty="0"/>
                  <a:t>We see that the behavior of a centered explicit scheme is dissipative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sinc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𝑘h</m:t>
                        </m:r>
                      </m:e>
                    </m:d>
                  </m:oMath>
                </a14:m>
                <a:r>
                  <a:rPr lang="en-US" dirty="0"/>
                  <a:t>) and thus stable</a:t>
                </a:r>
              </a:p>
              <a:p>
                <a:r>
                  <a:rPr lang="en-US" dirty="0"/>
                  <a:t>For a compact scheme, it is stable if the matrix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r>
                  <a:rPr lang="en-US" dirty="0"/>
                  <a:t> has only positive eigenvalues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E726BAD-D946-F53F-5D26-D5F8A831DE7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 r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E02B148-3608-3C87-D56E-0CD9CF5304B3}"/>
                  </a:ext>
                </a:extLst>
              </p:cNvPr>
              <p:cNvSpPr txBox="1"/>
              <p:nvPr/>
            </p:nvSpPr>
            <p:spPr>
              <a:xfrm>
                <a:off x="6739898" y="3962456"/>
                <a:ext cx="3123547" cy="2707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⋅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den>
                      </m:f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̃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e>
                          </m:rad>
                        </m:den>
                      </m:f>
                      <m:nary>
                        <m:naryPr>
                          <m:subHide m:val="on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𝑖𝑘𝑥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⋅2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𝑘h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⋅</m:t>
                      </m:r>
                      <m:acc>
                        <m:accPr>
                          <m:chr m:val="̃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acc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𝑖𝑘𝑎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𝑘h</m:t>
                                      </m:r>
                                    </m:e>
                                  </m:d>
                                </m:e>
                              </m:func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𝑘h</m:t>
                              </m:r>
                            </m:den>
                          </m:f>
                        </m:e>
                      </m:d>
                      <m:acc>
                        <m:accPr>
                          <m:chr m:val="̃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acc>
                    </m:oMath>
                  </m:oMathPara>
                </a14:m>
                <a:endParaRPr lang="en-US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acc>
                        <m:accPr>
                          <m:chr m:val="̃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acc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E02B148-3608-3C87-D56E-0CD9CF5304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9898" y="3962456"/>
                <a:ext cx="3123547" cy="2707793"/>
              </a:xfrm>
              <a:prstGeom prst="rect">
                <a:avLst/>
              </a:prstGeom>
              <a:blipFill>
                <a:blip r:embed="rId3"/>
                <a:stretch>
                  <a:fillRect b="-6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3171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5000"/>
                <a:lumOff val="85000"/>
              </a:schemeClr>
            </a:gs>
            <a:gs pos="52000">
              <a:schemeClr val="accent1">
                <a:alpha val="74000"/>
                <a:lumMod val="38000"/>
                <a:lumOff val="62000"/>
              </a:schemeClr>
            </a:gs>
            <a:gs pos="83000">
              <a:schemeClr val="accent1">
                <a:alpha val="67000"/>
                <a:lumMod val="38000"/>
                <a:lumOff val="62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39FF14-C94D-EF3D-1C56-48DA16882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702" y="315468"/>
            <a:ext cx="9340596" cy="62270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DC3B80-F0B3-1DF3-62D9-890AA1DBF70B}"/>
              </a:ext>
            </a:extLst>
          </p:cNvPr>
          <p:cNvSpPr txBox="1"/>
          <p:nvPr/>
        </p:nvSpPr>
        <p:spPr>
          <a:xfrm>
            <a:off x="6019366" y="6611779"/>
            <a:ext cx="630152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Towards a genuinely stable boundary closure for </a:t>
            </a:r>
            <a:r>
              <a:rPr lang="en-US" sz="1000" dirty="0" err="1"/>
              <a:t>pentadiagonal</a:t>
            </a:r>
            <a:r>
              <a:rPr lang="en-US" sz="1000" dirty="0"/>
              <a:t> compact finite difference schemes (Kim et al.)</a:t>
            </a:r>
          </a:p>
        </p:txBody>
      </p:sp>
    </p:spTree>
    <p:extLst>
      <p:ext uri="{BB962C8B-B14F-4D97-AF65-F5344CB8AC3E}">
        <p14:creationId xmlns:p14="http://schemas.microsoft.com/office/powerpoint/2010/main" val="3646907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15000"/>
                <a:lumOff val="85000"/>
              </a:schemeClr>
            </a:gs>
            <a:gs pos="52000">
              <a:schemeClr val="accent1">
                <a:alpha val="74000"/>
                <a:lumMod val="38000"/>
                <a:lumOff val="62000"/>
              </a:schemeClr>
            </a:gs>
            <a:gs pos="83000">
              <a:schemeClr val="accent1">
                <a:alpha val="67000"/>
                <a:lumMod val="38000"/>
                <a:lumOff val="62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B25F17-93FD-BF8F-D7AC-E015FA1FC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92" y="317795"/>
            <a:ext cx="9333616" cy="62224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66C0CA-A241-AD9E-48C9-8FBF1ADB3CAF}"/>
              </a:ext>
            </a:extLst>
          </p:cNvPr>
          <p:cNvSpPr txBox="1"/>
          <p:nvPr/>
        </p:nvSpPr>
        <p:spPr>
          <a:xfrm>
            <a:off x="5552150" y="6611779"/>
            <a:ext cx="663985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High-order, stable, and conservative boundary schemes for central and compact finite differences (Brady and Livescu)</a:t>
            </a:r>
          </a:p>
        </p:txBody>
      </p:sp>
    </p:spTree>
    <p:extLst>
      <p:ext uri="{BB962C8B-B14F-4D97-AF65-F5344CB8AC3E}">
        <p14:creationId xmlns:p14="http://schemas.microsoft.com/office/powerpoint/2010/main" val="1862495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957</TotalTime>
  <Words>565</Words>
  <Application>Microsoft Office PowerPoint</Application>
  <PresentationFormat>Widescreen</PresentationFormat>
  <Paragraphs>62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Cambria Math</vt:lpstr>
      <vt:lpstr>Lucida Grande</vt:lpstr>
      <vt:lpstr>Office Theme</vt:lpstr>
      <vt:lpstr>Analyzing the Stability of Compact Finite Difference Schemes for Use in Binary Black Hole Simulations</vt:lpstr>
      <vt:lpstr>Purpose/Goals</vt:lpstr>
      <vt:lpstr>Dendro-GR</vt:lpstr>
      <vt:lpstr>Explicit vs. Compact Schemes</vt:lpstr>
      <vt:lpstr>Improving Stability</vt:lpstr>
      <vt:lpstr>Improving Accuracy</vt:lpstr>
      <vt:lpstr>Analytic Approach</vt:lpstr>
      <vt:lpstr>PowerPoint Presentation</vt:lpstr>
      <vt:lpstr>PowerPoint Presentation</vt:lpstr>
      <vt:lpstr>PowerPoint Presentation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Nate Garey</dc:creator>
  <cp:lastModifiedBy>Nate Garey</cp:lastModifiedBy>
  <cp:revision>39</cp:revision>
  <dcterms:created xsi:type="dcterms:W3CDTF">2024-09-26T19:03:59Z</dcterms:created>
  <dcterms:modified xsi:type="dcterms:W3CDTF">2024-10-07T22:43:37Z</dcterms:modified>
</cp:coreProperties>
</file>

<file path=docProps/thumbnail.jpeg>
</file>